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9" r:id="rId5"/>
    <p:sldId id="270" r:id="rId6"/>
    <p:sldId id="271" r:id="rId7"/>
    <p:sldId id="272" r:id="rId8"/>
    <p:sldId id="279" r:id="rId9"/>
    <p:sldId id="280" r:id="rId10"/>
    <p:sldId id="281" r:id="rId11"/>
    <p:sldId id="282" r:id="rId12"/>
    <p:sldId id="275" r:id="rId13"/>
    <p:sldId id="266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436" y="692696"/>
            <a:ext cx="61206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A&amp;S Porkchop Primitive Cyrillic" panose="020B0803050302020204" pitchFamily="34" charset="0"/>
              </a:rPr>
              <a:t>ПЕДСОВЕТ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A&amp;S Porkchop Primitive Cyrillic" panose="020B0803050302020204" pitchFamily="34" charset="0"/>
              </a:rPr>
              <a:t>«Развитие речи дошкольников: проблемы, пути решения»</a:t>
            </a:r>
            <a:endParaRPr lang="ru-RU" sz="4000" dirty="0">
              <a:solidFill>
                <a:srgbClr val="7030A0"/>
              </a:solidFill>
              <a:latin typeface="A&amp;S Porkchop Primitive Cyrillic" panose="020B08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1339" y="5301208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Academy" pitchFamily="2" charset="0"/>
              </a:rPr>
              <a:t>Подготовила: </a:t>
            </a:r>
            <a:r>
              <a:rPr lang="ru-RU" sz="2400" b="1" dirty="0" smtClean="0">
                <a:solidFill>
                  <a:srgbClr val="7030A0"/>
                </a:solidFill>
                <a:latin typeface="Academy" pitchFamily="2" charset="0"/>
              </a:rPr>
              <a:t>старший воспитатель</a:t>
            </a:r>
            <a:endParaRPr lang="ru-RU" sz="2400" b="1" dirty="0" smtClean="0">
              <a:solidFill>
                <a:srgbClr val="7030A0"/>
              </a:solidFill>
              <a:latin typeface="Academy" pitchFamily="2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Academy" pitchFamily="2" charset="0"/>
              </a:rPr>
              <a:t>                            </a:t>
            </a:r>
            <a:r>
              <a:rPr lang="ru-RU" sz="2400" b="1" dirty="0" err="1" smtClean="0">
                <a:solidFill>
                  <a:srgbClr val="7030A0"/>
                </a:solidFill>
                <a:latin typeface="Academy" pitchFamily="2" charset="0"/>
              </a:rPr>
              <a:t>Сапуга</a:t>
            </a:r>
            <a:r>
              <a:rPr lang="ru-RU" sz="2400" b="1" dirty="0" smtClean="0">
                <a:solidFill>
                  <a:srgbClr val="7030A0"/>
                </a:solidFill>
                <a:latin typeface="Academy" pitchFamily="2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Academy" pitchFamily="2" charset="0"/>
              </a:rPr>
              <a:t>Е. В.</a:t>
            </a:r>
            <a:endParaRPr lang="ru-RU" sz="2400" b="1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ex\Desktop\грачи прилете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7675"/>
            <a:ext cx="45720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56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\Desktop\утренний натюрмор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0349"/>
            <a:ext cx="7488832" cy="556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655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52736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 smtClean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Подберите </a:t>
            </a: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к поговорке сказку, которая подходит ей по смыслу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4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8310" y="620688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1.Не в золоте счастье</a:t>
            </a:r>
            <a:r>
              <a:rPr lang="ru-RU" sz="4400" b="1" dirty="0" smtClean="0">
                <a:ea typeface="Times New Roman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ea typeface="Times New Roman"/>
                <a:cs typeface="Times New Roman"/>
              </a:rPr>
              <a:t>2.Чьи </a:t>
            </a:r>
            <a:r>
              <a:rPr lang="ru-RU" sz="4400" b="1" dirty="0">
                <a:ea typeface="Times New Roman"/>
                <a:cs typeface="Times New Roman"/>
              </a:rPr>
              <a:t>хоромы, того и хлеб. </a:t>
            </a: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ea typeface="Times New Roman"/>
                <a:cs typeface="Times New Roman"/>
              </a:rPr>
              <a:t>3.Не </a:t>
            </a:r>
            <a:r>
              <a:rPr lang="ru-RU" sz="4400" b="1" dirty="0">
                <a:ea typeface="Times New Roman"/>
                <a:cs typeface="Times New Roman"/>
              </a:rPr>
              <a:t>верь речам, где меду слишком, не будь самоуверен слишком. </a:t>
            </a:r>
          </a:p>
        </p:txBody>
      </p:sp>
    </p:spTree>
    <p:extLst>
      <p:ext uri="{BB962C8B-B14F-4D97-AF65-F5344CB8AC3E}">
        <p14:creationId xmlns:p14="http://schemas.microsoft.com/office/powerpoint/2010/main" val="340912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8310" y="620688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1.Вместе вдвое, дело любое, спорится друзья. </a:t>
            </a: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ea typeface="Times New Roman"/>
                <a:cs typeface="Times New Roman"/>
              </a:rPr>
              <a:t>2.В </a:t>
            </a:r>
            <a:r>
              <a:rPr lang="ru-RU" sz="4400" b="1" dirty="0">
                <a:ea typeface="Times New Roman"/>
                <a:cs typeface="Times New Roman"/>
              </a:rPr>
              <a:t>тесноте, да не в обиде</a:t>
            </a:r>
            <a:r>
              <a:rPr lang="ru-RU" sz="4400" b="1" dirty="0" smtClean="0">
                <a:ea typeface="Times New Roman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4400" b="1" dirty="0" smtClean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ea typeface="Times New Roman"/>
                <a:cs typeface="Times New Roman"/>
              </a:rPr>
              <a:t>3.Захотел </a:t>
            </a:r>
            <a:r>
              <a:rPr lang="ru-RU" sz="4400" b="1" dirty="0">
                <a:ea typeface="Times New Roman"/>
                <a:cs typeface="Times New Roman"/>
              </a:rPr>
              <a:t>побыть волк в овечьей шкуре, да не вышло. </a:t>
            </a:r>
          </a:p>
        </p:txBody>
      </p:sp>
    </p:spTree>
    <p:extLst>
      <p:ext uri="{BB962C8B-B14F-4D97-AF65-F5344CB8AC3E}">
        <p14:creationId xmlns:p14="http://schemas.microsoft.com/office/powerpoint/2010/main" val="1692110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52736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«Переведите» пословицы на русский язык.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5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8310" y="620688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1.Сын леопарда – тоже леопард (</a:t>
            </a:r>
            <a:r>
              <a:rPr lang="ru-RU" sz="4400" b="1" dirty="0" smtClean="0">
                <a:ea typeface="Times New Roman"/>
                <a:cs typeface="Times New Roman"/>
              </a:rPr>
              <a:t>Африка)</a:t>
            </a:r>
          </a:p>
          <a:p>
            <a:pPr indent="450215" algn="just">
              <a:spcAft>
                <a:spcPts val="0"/>
              </a:spcAft>
            </a:pPr>
            <a:endParaRPr lang="ru-RU" sz="4400" b="1" dirty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2.Верблюда под мостом не спрячешь (Афганистан</a:t>
            </a:r>
            <a:r>
              <a:rPr lang="ru-RU" sz="4400" b="1" dirty="0" smtClean="0">
                <a:ea typeface="Times New Roman"/>
                <a:cs typeface="Times New Roman"/>
              </a:rPr>
              <a:t>)</a:t>
            </a:r>
          </a:p>
          <a:p>
            <a:pPr indent="450215" algn="just">
              <a:spcAft>
                <a:spcPts val="0"/>
              </a:spcAft>
            </a:pPr>
            <a:endParaRPr lang="ru-RU" sz="4400" b="1" dirty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 smtClean="0">
                <a:ea typeface="Times New Roman"/>
                <a:cs typeface="Times New Roman"/>
              </a:rPr>
              <a:t>3.Бойся </a:t>
            </a:r>
            <a:r>
              <a:rPr lang="ru-RU" sz="4400" b="1" dirty="0">
                <a:ea typeface="Times New Roman"/>
                <a:cs typeface="Times New Roman"/>
              </a:rPr>
              <a:t>тихой реки, а не шумной (Греция) </a:t>
            </a:r>
          </a:p>
        </p:txBody>
      </p:sp>
    </p:spTree>
    <p:extLst>
      <p:ext uri="{BB962C8B-B14F-4D97-AF65-F5344CB8AC3E}">
        <p14:creationId xmlns:p14="http://schemas.microsoft.com/office/powerpoint/2010/main" val="154238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8310" y="620688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1.Молчаливый рот – золотой рот (</a:t>
            </a:r>
            <a:r>
              <a:rPr lang="ru-RU" sz="4400" b="1" dirty="0" smtClean="0">
                <a:ea typeface="Times New Roman"/>
                <a:cs typeface="Times New Roman"/>
              </a:rPr>
              <a:t>Германия)</a:t>
            </a:r>
          </a:p>
          <a:p>
            <a:pPr indent="450215" algn="just">
              <a:spcAft>
                <a:spcPts val="0"/>
              </a:spcAft>
            </a:pPr>
            <a:endParaRPr lang="ru-RU" sz="4400" b="1" dirty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2.Тот не заблудится, кто спрашивает (</a:t>
            </a:r>
            <a:r>
              <a:rPr lang="ru-RU" sz="4400" b="1" dirty="0" smtClean="0">
                <a:ea typeface="Times New Roman"/>
                <a:cs typeface="Times New Roman"/>
              </a:rPr>
              <a:t>Ирландия)</a:t>
            </a:r>
          </a:p>
          <a:p>
            <a:pPr indent="450215" algn="just">
              <a:spcAft>
                <a:spcPts val="0"/>
              </a:spcAft>
            </a:pPr>
            <a:endParaRPr lang="ru-RU" sz="4400" b="1" dirty="0"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4400" b="1" dirty="0">
                <a:ea typeface="Times New Roman"/>
                <a:cs typeface="Times New Roman"/>
              </a:rPr>
              <a:t>3.Ошпаренный петух от дождя убегает (Франция)</a:t>
            </a:r>
          </a:p>
        </p:txBody>
      </p:sp>
    </p:spTree>
    <p:extLst>
      <p:ext uri="{BB962C8B-B14F-4D97-AF65-F5344CB8AC3E}">
        <p14:creationId xmlns:p14="http://schemas.microsoft.com/office/powerpoint/2010/main" val="340669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ea typeface="Times New Roman"/>
              </a:rPr>
              <a:t>«Есть все фактические и теоретические основания утверждать, что не только интеллектуальное развитие ребенка, но и формирование его характера, эмоции и личности в целом находится в непосредственной зависимости от речи».  </a:t>
            </a:r>
          </a:p>
          <a:p>
            <a:pPr algn="r"/>
            <a:r>
              <a:rPr lang="ru-RU" sz="2800" dirty="0">
                <a:ea typeface="Times New Roman"/>
              </a:rPr>
              <a:t>Л.С. Выготский</a:t>
            </a:r>
          </a:p>
          <a:p>
            <a:pPr algn="r"/>
            <a:endParaRPr lang="ru-RU" sz="28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300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7200800" cy="628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ea typeface="Times New Roman"/>
              </a:rPr>
              <a:t>Основные задачи развития </a:t>
            </a:r>
            <a:r>
              <a:rPr lang="ru-RU" sz="2800" dirty="0" smtClean="0">
                <a:ea typeface="Times New Roman"/>
              </a:rPr>
              <a:t>речи:</a:t>
            </a:r>
          </a:p>
          <a:p>
            <a:pPr algn="just">
              <a:spcAft>
                <a:spcPts val="0"/>
              </a:spcAft>
            </a:pPr>
            <a:r>
              <a:rPr lang="ru-RU" sz="2800" dirty="0" smtClean="0">
                <a:ea typeface="Times New Roman"/>
              </a:rPr>
              <a:t> </a:t>
            </a:r>
            <a:r>
              <a:rPr lang="ru-RU" sz="2800" dirty="0">
                <a:ea typeface="Times New Roman"/>
              </a:rPr>
              <a:t>- воспитание звуковой культуры речи, обогащение и активизация </a:t>
            </a:r>
            <a:r>
              <a:rPr lang="ru-RU" sz="2800" dirty="0" smtClean="0">
                <a:ea typeface="Times New Roman"/>
              </a:rPr>
              <a:t>словаря,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a typeface="Times New Roman"/>
              </a:rPr>
              <a:t>формирование </a:t>
            </a:r>
            <a:r>
              <a:rPr lang="ru-RU" sz="2800" dirty="0">
                <a:ea typeface="Times New Roman"/>
              </a:rPr>
              <a:t>грамматического строя речи, обучение связной речи решаются на протяжении  всего дошкольного </a:t>
            </a:r>
            <a:r>
              <a:rPr lang="ru-RU" sz="2800" dirty="0" smtClean="0">
                <a:ea typeface="Times New Roman"/>
              </a:rPr>
              <a:t>возраста</a:t>
            </a:r>
            <a:r>
              <a:rPr lang="ru-RU" sz="2800" b="1" dirty="0">
                <a:ea typeface="Times New Roman"/>
              </a:rPr>
              <a:t>,</a:t>
            </a:r>
            <a:endParaRPr lang="ru-RU" sz="2800" b="1" dirty="0" smtClean="0"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a typeface="Times New Roman"/>
              </a:rPr>
              <a:t>формирование </a:t>
            </a:r>
            <a:r>
              <a:rPr lang="ru-RU" sz="2800" dirty="0">
                <a:ea typeface="Times New Roman"/>
              </a:rPr>
              <a:t>связной речи – одна из главных задач речевого воспитания дошкольника. </a:t>
            </a:r>
            <a:endParaRPr lang="ru-RU" sz="2800" dirty="0" smtClean="0"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ea typeface="Times New Roman"/>
              </a:rPr>
              <a:t>развитие </a:t>
            </a:r>
            <a:r>
              <a:rPr lang="ru-RU" sz="2800" dirty="0">
                <a:ea typeface="Times New Roman"/>
              </a:rPr>
              <a:t>связной речи  ребенка происходит в тесной взаимосвязи с освоением звуковой стороны, словарного состава, грамматического строя языка.</a:t>
            </a:r>
            <a:endParaRPr lang="ru-RU" sz="2400" dirty="0">
              <a:ea typeface="Times New Roman"/>
            </a:endParaRPr>
          </a:p>
          <a:p>
            <a:pPr lvl="0" indent="357188" algn="just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endParaRPr lang="ru-RU" altLang="ru-RU" sz="32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9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0816" y="1772816"/>
            <a:ext cx="68855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Игра – тренинг «Ударение» </a:t>
            </a:r>
            <a:r>
              <a:rPr lang="ru-RU" altLang="ru-RU" sz="6600" b="1" kern="0" dirty="0" smtClean="0">
                <a:solidFill>
                  <a:srgbClr val="7030A0"/>
                </a:solidFill>
                <a:latin typeface="Academy" pitchFamily="2" charset="0"/>
              </a:rPr>
              <a:t>   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9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0816" y="1772816"/>
            <a:ext cx="71016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Игра – конкурс «Исправь ошибки».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50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0816" y="1772816"/>
            <a:ext cx="71016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Блиц – викторина «Почувствуй разницу».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8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0816" y="1772816"/>
            <a:ext cx="71016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altLang="ru-RU" sz="6600" b="1" kern="0" dirty="0">
                <a:solidFill>
                  <a:srgbClr val="FF0000"/>
                </a:solidFill>
                <a:latin typeface="A&amp;S Porkchop Primitive Cyrillic" panose="020B0803050302020204" pitchFamily="34" charset="0"/>
              </a:rPr>
              <a:t>«Черный ящик»</a:t>
            </a:r>
            <a:endParaRPr lang="ru-RU" altLang="ru-RU" sz="6600" b="1" kern="0" dirty="0">
              <a:solidFill>
                <a:srgbClr val="7030A0"/>
              </a:solidFill>
              <a:latin typeface="Academ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9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золотая осе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8021"/>
            <a:ext cx="7512952" cy="558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07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x\Desktop\аленуш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438150"/>
            <a:ext cx="415290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442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232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alex</cp:lastModifiedBy>
  <cp:revision>32</cp:revision>
  <dcterms:created xsi:type="dcterms:W3CDTF">2013-07-29T17:42:42Z</dcterms:created>
  <dcterms:modified xsi:type="dcterms:W3CDTF">2018-10-25T02:40:50Z</dcterms:modified>
</cp:coreProperties>
</file>